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7" r:id="rId5"/>
    <p:sldId id="272" r:id="rId6"/>
    <p:sldId id="273" r:id="rId7"/>
    <p:sldId id="274" r:id="rId8"/>
    <p:sldId id="268" r:id="rId9"/>
    <p:sldId id="269" r:id="rId10"/>
    <p:sldId id="270" r:id="rId11"/>
    <p:sldId id="259" r:id="rId12"/>
    <p:sldId id="261" r:id="rId13"/>
    <p:sldId id="262" r:id="rId14"/>
    <p:sldId id="279" r:id="rId15"/>
    <p:sldId id="290" r:id="rId16"/>
    <p:sldId id="281" r:id="rId17"/>
    <p:sldId id="280" r:id="rId18"/>
    <p:sldId id="282" r:id="rId19"/>
    <p:sldId id="283" r:id="rId20"/>
    <p:sldId id="284" r:id="rId21"/>
    <p:sldId id="285" r:id="rId22"/>
    <p:sldId id="286" r:id="rId23"/>
    <p:sldId id="288" r:id="rId24"/>
    <p:sldId id="287" r:id="rId25"/>
    <p:sldId id="289" r:id="rId26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092" autoAdjust="0"/>
  </p:normalViewPr>
  <p:slideViewPr>
    <p:cSldViewPr>
      <p:cViewPr>
        <p:scale>
          <a:sx n="70" d="100"/>
          <a:sy n="70" d="100"/>
        </p:scale>
        <p:origin x="738" y="13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2019/11/13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2019/11/13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74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963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600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168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8816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414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1116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6964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859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37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76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5304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315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712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044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207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98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838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078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2019/11/13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bit.webduino.io/blockl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bit.webduino.io/tutorials/doc/zh-tw/education/info/ota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85217" y="800224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8000" dirty="0" err="1" smtClean="0"/>
              <a:t>Webbit</a:t>
            </a:r>
            <a:r>
              <a:rPr lang="zh-TW" altLang="en-US" sz="8000" dirty="0" smtClean="0"/>
              <a:t> 進階應用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710036" y="2492896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副標題 4"/>
          <p:cNvSpPr txBox="1">
            <a:spLocks/>
          </p:cNvSpPr>
          <p:nvPr/>
        </p:nvSpPr>
        <p:spPr>
          <a:xfrm>
            <a:off x="1773932" y="4992464"/>
            <a:ext cx="8735325" cy="1028824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講師：鳳山科技中心 傅仲儀主任</a:t>
            </a:r>
            <a:endParaRPr lang="zh-TW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自訂積木簡介：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法蘭斯點矩陣：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://fustyles.github.io/webduino/EDU_bit_MatrixLed_20190827/blockly.json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遊戲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元素：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https://fustyles.github.io/webduino/GameElements_20190131/blockly.json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Javascript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指令擴充：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://fustyles.github.io/webduino/Instruction_20181213/blockly.json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監看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程式碼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http://localhost:20975/blockly/)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://fustyles.github.io/webduino/ShowCode_20181216/blockly.json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朗讀語言擴充：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https://fustyles.github.io/webduino/EDU_speak_setting/blockly.json</a:t>
            </a: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預留位置 13"/>
          <p:cNvSpPr txBox="1">
            <a:spLocks/>
          </p:cNvSpPr>
          <p:nvPr/>
        </p:nvSpPr>
        <p:spPr>
          <a:xfrm>
            <a:off x="1269876" y="476672"/>
            <a:ext cx="10360502" cy="612068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姿態辨識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tfjs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posenet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fustyles.github.io/webduino/posenet_20190822/blockly.json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物件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tfjs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mobilenet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fustyles.github.io/webduino/mobilenet_20190821/blockly.json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物件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tfjs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coco-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ssd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fustyles.github.io/webduino/coco-ssd_20190821/blockly.json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物件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Microsoft Azure Custom Vision) </a:t>
            </a: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fustyles.github.io/webduino/Azure_ClassifyImage_20190901/blockly.json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情緒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Microsoft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Azure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Face API) 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fustyles.github.io/webduino/Azure_FaceDetection_20190901/blockly.json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深度學習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tfjs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KNN-Classifier)</a:t>
            </a: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://fustyles.github.io/webduino/knn-classifier_20190608/blockly.json</a:t>
            </a: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1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pic>
        <p:nvPicPr>
          <p:cNvPr id="1026" name="Picture 2" descr="https://miro.medium.com/max/1537/1*7qDyLpIT-3s4ylULsrnz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4636"/>
            <a:ext cx="8161133" cy="63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預留位置 13"/>
          <p:cNvSpPr txBox="1">
            <a:spLocks/>
          </p:cNvSpPr>
          <p:nvPr/>
        </p:nvSpPr>
        <p:spPr>
          <a:xfrm>
            <a:off x="1218882" y="1425942"/>
            <a:ext cx="2499265" cy="50669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Nose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鼻子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Eye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眼睛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Ear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耳朵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Shoulder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肩膀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Elbow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手肘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Wrist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手腕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Hip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臀部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Knee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膝蓋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Ankle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腳踝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1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61964" y="2492896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8000" dirty="0" smtClean="0"/>
              <a:t>智慧開關實作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1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97540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智慧開關主要材料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28760"/>
            <a:ext cx="6912768" cy="5184576"/>
          </a:xfrm>
          <a:prstGeom prst="rect">
            <a:avLst/>
          </a:prstGeom>
        </p:spPr>
      </p:pic>
      <p:sp>
        <p:nvSpPr>
          <p:cNvPr id="5" name="內容預留位置 2"/>
          <p:cNvSpPr txBox="1">
            <a:spLocks/>
          </p:cNvSpPr>
          <p:nvPr/>
        </p:nvSpPr>
        <p:spPr>
          <a:xfrm>
            <a:off x="8110636" y="620688"/>
            <a:ext cx="3888432" cy="57606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 err="1" smtClean="0">
                <a:solidFill>
                  <a:srgbClr val="FFFF00"/>
                </a:solidFill>
              </a:rPr>
              <a:t>Webbit</a:t>
            </a:r>
            <a:r>
              <a:rPr lang="zh-TW" altLang="en-US" sz="3200" dirty="0" smtClean="0">
                <a:solidFill>
                  <a:srgbClr val="FFFF00"/>
                </a:solidFill>
              </a:rPr>
              <a:t>開發板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en-US" altLang="zh-TW" sz="3200" dirty="0" smtClean="0">
                <a:solidFill>
                  <a:srgbClr val="FFFF00"/>
                </a:solidFill>
              </a:rPr>
              <a:t>USB</a:t>
            </a:r>
            <a:r>
              <a:rPr lang="zh-TW" altLang="en-US" sz="3200" dirty="0" smtClean="0">
                <a:solidFill>
                  <a:srgbClr val="FFFF00"/>
                </a:solidFill>
              </a:rPr>
              <a:t>傳輸線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en-US" altLang="zh-TW" sz="3200" dirty="0" smtClean="0">
                <a:solidFill>
                  <a:srgbClr val="FFFF00"/>
                </a:solidFill>
              </a:rPr>
              <a:t>USB</a:t>
            </a:r>
            <a:r>
              <a:rPr lang="zh-TW" altLang="en-US" sz="3200" dirty="0" smtClean="0">
                <a:solidFill>
                  <a:srgbClr val="FFFF00"/>
                </a:solidFill>
              </a:rPr>
              <a:t>充電頭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en-US" altLang="zh-TW" sz="3200" dirty="0" smtClean="0">
                <a:solidFill>
                  <a:srgbClr val="FFFF00"/>
                </a:solidFill>
              </a:rPr>
              <a:t>2</a:t>
            </a:r>
            <a:r>
              <a:rPr lang="zh-TW" altLang="en-US" sz="3200" dirty="0" smtClean="0">
                <a:solidFill>
                  <a:srgbClr val="FFFF00"/>
                </a:solidFill>
              </a:rPr>
              <a:t>孔</a:t>
            </a:r>
            <a:r>
              <a:rPr lang="en-US" altLang="zh-TW" sz="3200" dirty="0" smtClean="0">
                <a:solidFill>
                  <a:srgbClr val="FFFF00"/>
                </a:solidFill>
              </a:rPr>
              <a:t>3</a:t>
            </a:r>
            <a:r>
              <a:rPr lang="zh-TW" altLang="en-US" sz="3200" dirty="0" smtClean="0">
                <a:solidFill>
                  <a:srgbClr val="FFFF00"/>
                </a:solidFill>
              </a:rPr>
              <a:t>插座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zh-TW" altLang="en-US" sz="3200" dirty="0" smtClean="0">
                <a:solidFill>
                  <a:srgbClr val="FFFF00"/>
                </a:solidFill>
              </a:rPr>
              <a:t>電源線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en-US" altLang="zh-TW" sz="3200" dirty="0" smtClean="0">
                <a:solidFill>
                  <a:srgbClr val="FFFF00"/>
                </a:solidFill>
              </a:rPr>
              <a:t>3V</a:t>
            </a:r>
            <a:r>
              <a:rPr lang="zh-TW" altLang="en-US" sz="3200" dirty="0" smtClean="0">
                <a:solidFill>
                  <a:srgbClr val="FFFF00"/>
                </a:solidFill>
              </a:rPr>
              <a:t> 繼電器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zh-TW" altLang="en-US" sz="3200" dirty="0" smtClean="0">
                <a:solidFill>
                  <a:srgbClr val="FFFF00"/>
                </a:solidFill>
              </a:rPr>
              <a:t>鱷魚夾</a:t>
            </a:r>
            <a:r>
              <a:rPr lang="zh-TW" altLang="en-US" sz="3200" dirty="0">
                <a:solidFill>
                  <a:srgbClr val="FFFF00"/>
                </a:solidFill>
              </a:rPr>
              <a:t>線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zh-TW" altLang="en-US" sz="3200" dirty="0" smtClean="0">
                <a:solidFill>
                  <a:srgbClr val="FFFF00"/>
                </a:solidFill>
              </a:rPr>
              <a:t>杜邦線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zh-TW" altLang="en-US" sz="3200" dirty="0" smtClean="0">
                <a:solidFill>
                  <a:srgbClr val="FFFF00"/>
                </a:solidFill>
              </a:rPr>
              <a:t>電器</a:t>
            </a:r>
            <a:r>
              <a:rPr lang="en-US" altLang="zh-TW" sz="3200" dirty="0" smtClean="0">
                <a:solidFill>
                  <a:srgbClr val="FFFF00"/>
                </a:solidFill>
              </a:rPr>
              <a:t>(</a:t>
            </a:r>
            <a:r>
              <a:rPr lang="zh-TW" altLang="en-US" sz="3200" dirty="0" smtClean="0">
                <a:solidFill>
                  <a:srgbClr val="FFFF00"/>
                </a:solidFill>
              </a:rPr>
              <a:t>小夜燈</a:t>
            </a:r>
            <a:r>
              <a:rPr lang="en-US" altLang="zh-TW" sz="3200" dirty="0" smtClean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電線：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5" y="1880828"/>
            <a:ext cx="4320478" cy="3240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5" y="116632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4" y="3501008"/>
            <a:ext cx="4320000" cy="3240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870276" y="2276872"/>
            <a:ext cx="2408516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8" name="向下箭號 7"/>
          <p:cNvSpPr/>
          <p:nvPr/>
        </p:nvSpPr>
        <p:spPr>
          <a:xfrm>
            <a:off x="9406780" y="2779365"/>
            <a:ext cx="1080118" cy="1441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剝線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70276" y="251931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取</a:t>
            </a:r>
            <a:r>
              <a:rPr lang="en-US" altLang="zh-TW" sz="2800" dirty="0" smtClean="0"/>
              <a:t>9~10</a:t>
            </a:r>
            <a:r>
              <a:rPr lang="zh-TW" altLang="en-US" sz="2800" dirty="0" smtClean="0"/>
              <a:t>公分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304119" y="568610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短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繼電器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30516" y="5686107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長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插座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46839" y="5517232"/>
            <a:ext cx="324037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8526215" y="5517232"/>
            <a:ext cx="88056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8183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插座外殼切割：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93" y="2073279"/>
            <a:ext cx="3935957" cy="29519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62" y="3428833"/>
            <a:ext cx="6716341" cy="32782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62" y="136811"/>
            <a:ext cx="6716341" cy="32782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62564" y="5157192"/>
            <a:ext cx="2880320" cy="576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矩形 9"/>
          <p:cNvSpPr/>
          <p:nvPr/>
        </p:nvSpPr>
        <p:spPr>
          <a:xfrm>
            <a:off x="8254652" y="4569057"/>
            <a:ext cx="1368152" cy="516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35916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14696" y="404664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插座線路改裝：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576044"/>
            <a:ext cx="7632848" cy="57246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94947" y="564734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彎折金屬彈性疲乏斷裂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18548" y="4653136"/>
            <a:ext cx="172819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731237" y="295689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並聯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接線：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48680"/>
            <a:ext cx="787287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連接繼電器：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8" y="947032"/>
            <a:ext cx="6740143" cy="5055107"/>
          </a:xfrm>
          <a:prstGeom prst="rect">
            <a:avLst/>
          </a:prstGeom>
        </p:spPr>
      </p:pic>
      <p:sp>
        <p:nvSpPr>
          <p:cNvPr id="4" name="內容預留位置 13"/>
          <p:cNvSpPr txBox="1">
            <a:spLocks/>
          </p:cNvSpPr>
          <p:nvPr/>
        </p:nvSpPr>
        <p:spPr>
          <a:xfrm>
            <a:off x="1106848" y="1403200"/>
            <a:ext cx="3979452" cy="5122143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>
                <a:solidFill>
                  <a:srgbClr val="FFC000"/>
                </a:solidFill>
              </a:rPr>
              <a:t>COM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Common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共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 smtClean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NO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Open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C000"/>
                </a:solidFill>
              </a:rPr>
              <a:t>表示常開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接點，俗稱</a:t>
            </a:r>
            <a:r>
              <a:rPr lang="en-US" altLang="zh-TW" sz="2400" b="1" dirty="0">
                <a:solidFill>
                  <a:srgbClr val="FFC000"/>
                </a:solidFill>
              </a:rPr>
              <a:t>A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NC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Close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常閉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</a:t>
            </a:r>
            <a:r>
              <a:rPr lang="zh-TW" altLang="en-US" sz="2400" b="1" dirty="0">
                <a:solidFill>
                  <a:srgbClr val="FFC000"/>
                </a:solidFill>
              </a:rPr>
              <a:t>，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俗稱</a:t>
            </a:r>
            <a:r>
              <a:rPr lang="en-US" altLang="zh-TW" sz="2400" b="1" dirty="0">
                <a:solidFill>
                  <a:srgbClr val="FFC000"/>
                </a:solidFill>
              </a:rPr>
              <a:t>B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endParaRPr lang="en-US" altLang="zh-TW" sz="2400" b="1" dirty="0" smtClean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988676" y="3511061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NO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常開點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24615" y="3928577"/>
            <a:ext cx="199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COM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共</a:t>
            </a:r>
            <a:r>
              <a:rPr lang="zh-TW" altLang="en-US" sz="2800" b="1" dirty="0">
                <a:solidFill>
                  <a:srgbClr val="FFFF00"/>
                </a:solidFill>
              </a:rPr>
              <a:t>接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47820" y="4346093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NC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常閉點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2571273" cy="102192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課程表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1340768"/>
            <a:ext cx="9217024" cy="5328592"/>
          </a:xfrm>
        </p:spPr>
        <p:txBody>
          <a:bodyPr rtlCol="0">
            <a:normAutofit lnSpcReduction="10000"/>
          </a:bodyPr>
          <a:lstStyle/>
          <a:p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08:30~09:00 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Webbit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介紹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09:00~10:00 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語音辨識：聲控密碼鎖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物件辨識：物件追蹤雙軸雲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台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自訂視覺 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深度學習：深度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學習自走車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臉部辨識：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 Face API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姿態辨識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：手勢動作控制智慧開關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10:00~11:30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智慧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開關實作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00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32656"/>
            <a:ext cx="5088565" cy="38164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492896"/>
            <a:ext cx="5400600" cy="4050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4652" y="3429000"/>
            <a:ext cx="2592288" cy="2664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6" name="文字方塊 5"/>
          <p:cNvSpPr txBox="1"/>
          <p:nvPr/>
        </p:nvSpPr>
        <p:spPr>
          <a:xfrm>
            <a:off x="8254652" y="285293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上熱熔膠固定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</a:t>
            </a:r>
            <a:r>
              <a:rPr lang="en-US" altLang="zh-TW" dirty="0" err="1" smtClean="0">
                <a:sym typeface="Salesforce Sans"/>
              </a:rPr>
              <a:t>Webbit</a:t>
            </a:r>
            <a:r>
              <a:rPr lang="zh-TW" altLang="en-US" dirty="0" smtClean="0">
                <a:sym typeface="Salesforce Sans"/>
              </a:rPr>
              <a:t>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09" y="548680"/>
            <a:ext cx="7351254" cy="571764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70156" y="1173532"/>
            <a:ext cx="20890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CTL: </a:t>
            </a:r>
            <a:r>
              <a:rPr lang="zh-TW" altLang="en-US" sz="2000" b="1" dirty="0"/>
              <a:t>低觸發端</a:t>
            </a:r>
            <a:endParaRPr lang="en-US" altLang="zh-TW" sz="2000" b="1" dirty="0"/>
          </a:p>
          <a:p>
            <a:r>
              <a:rPr lang="en-US" altLang="zh-TW" sz="2000" b="1" dirty="0"/>
              <a:t>CTH: </a:t>
            </a:r>
            <a:r>
              <a:rPr lang="zh-TW" altLang="en-US" sz="2000" b="1" dirty="0"/>
              <a:t>高觸發端</a:t>
            </a:r>
            <a:endParaRPr lang="en-US" altLang="zh-TW" sz="2000" b="1" dirty="0"/>
          </a:p>
          <a:p>
            <a:r>
              <a:rPr lang="en-US" altLang="zh-TW" sz="2000" b="1" dirty="0"/>
              <a:t>GND :</a:t>
            </a:r>
            <a:r>
              <a:rPr lang="zh-TW" altLang="en-US" sz="2000" b="1" dirty="0"/>
              <a:t>電源接地端</a:t>
            </a:r>
            <a:endParaRPr lang="en-US" altLang="zh-TW" sz="2000" b="1" dirty="0"/>
          </a:p>
          <a:p>
            <a:r>
              <a:rPr lang="en-US" altLang="zh-TW" sz="2000" b="1" dirty="0"/>
              <a:t>VCC: </a:t>
            </a:r>
            <a:r>
              <a:rPr lang="zh-TW" altLang="en-US" sz="2000" b="1" dirty="0"/>
              <a:t>電源輸入端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41764" y="4293096"/>
            <a:ext cx="2146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GND </a:t>
            </a:r>
            <a:r>
              <a:rPr lang="en-US" altLang="zh-TW" sz="2000" b="1" dirty="0" smtClean="0"/>
              <a:t>: </a:t>
            </a:r>
            <a:r>
              <a:rPr lang="zh-TW" altLang="en-US" sz="2000" b="1" dirty="0" smtClean="0"/>
              <a:t>電源</a:t>
            </a:r>
            <a:r>
              <a:rPr lang="zh-TW" altLang="en-US" sz="2000" b="1" dirty="0"/>
              <a:t>接地端</a:t>
            </a:r>
            <a:endParaRPr lang="en-US" altLang="zh-TW" sz="2000" b="1" dirty="0"/>
          </a:p>
          <a:p>
            <a:r>
              <a:rPr lang="en-US" altLang="zh-TW" sz="2000" b="1" dirty="0" smtClean="0"/>
              <a:t>VCC : </a:t>
            </a:r>
            <a:r>
              <a:rPr lang="zh-TW" altLang="en-US" sz="2000" b="1" dirty="0"/>
              <a:t>電源輸入端</a:t>
            </a:r>
            <a:endParaRPr lang="en-US" altLang="zh-TW" sz="2000" b="1" dirty="0"/>
          </a:p>
          <a:p>
            <a:r>
              <a:rPr lang="en-US" altLang="zh-TW" sz="2000" b="1" dirty="0" smtClean="0"/>
              <a:t>2 </a:t>
            </a:r>
            <a:r>
              <a:rPr lang="en-US" altLang="zh-TW" sz="2000" b="1" dirty="0"/>
              <a:t>: GPIO2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067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成品圖：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2" y="643965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527968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1026" name="Picture 2" descr="未提供相片說明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1484784"/>
            <a:ext cx="6480720" cy="486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2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455960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3" y="1484784"/>
            <a:ext cx="64559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教育版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(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)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下載網址：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Google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搜尋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“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WebBitSetup.exe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”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離線版：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://ota.webduino.io/WebBitInstaller/WebBitSetup.exe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網頁版：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https://webbit.webduino.io/blockly</a:t>
            </a:r>
            <a:r>
              <a:rPr lang="en-US" altLang="zh-TW" sz="2400" dirty="0" smtClean="0">
                <a:latin typeface="+mn-ea"/>
                <a:ea typeface="+mn-ea"/>
                <a:hlinkClick r:id="rId3"/>
              </a:rPr>
              <a:t>/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驅動程式：離線版安裝已內建，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更新韌體：</a:t>
            </a:r>
            <a:r>
              <a:rPr lang="en-US" altLang="zh-TW" sz="2400" dirty="0">
                <a:hlinkClick r:id="rId4"/>
              </a:rPr>
              <a:t>https://webbit.webduino.io/tutorials/doc/zh-tw/education/info/ota.html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離線教育版新增外掛自訂積木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內容預留位置 13"/>
          <p:cNvSpPr>
            <a:spLocks noGrp="1"/>
          </p:cNvSpPr>
          <p:nvPr>
            <p:ph idx="1"/>
          </p:nvPr>
        </p:nvSpPr>
        <p:spPr>
          <a:xfrm>
            <a:off x="1218881" y="1470795"/>
            <a:ext cx="10360501" cy="4462272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研習資料：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github.com/fustyles/Workshop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1901620" lvl="6" indent="0">
              <a:buNone/>
            </a:pPr>
            <a:r>
              <a:rPr lang="zh-TW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點選                           並解壓縮壓縮檔。</a:t>
            </a:r>
            <a:endParaRPr lang="en-US" altLang="zh-TW" sz="2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安裝外掛：解壓縮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2019.11.14_webbit/basic-package.zip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覆蓋目錄 </a:t>
            </a:r>
            <a:r>
              <a:rPr lang="en-US" altLang="zh-TW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C:\Webduino\WebBit\package.nw\blockly\custom-blocks\basic-package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23" y="1974851"/>
            <a:ext cx="2059429" cy="5040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3861048"/>
            <a:ext cx="8258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載入自訂積木功能</a:t>
            </a:r>
            <a:endParaRPr lang="zh-TW" altLang="en-US" dirty="0">
              <a:sym typeface="Salesforce San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1315219"/>
            <a:ext cx="5715000" cy="32194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68" y="2924944"/>
            <a:ext cx="7109275" cy="37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260648"/>
            <a:ext cx="11372491" cy="63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填入自訂積木連結，點選下拉選單</a:t>
            </a:r>
            <a:r>
              <a:rPr lang="en-US" altLang="zh-TW" dirty="0" smtClean="0">
                <a:sym typeface="Salesforce Sans"/>
              </a:rPr>
              <a:t>add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1268760"/>
            <a:ext cx="7624731" cy="30042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212" y="3789040"/>
            <a:ext cx="777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859</TotalTime>
  <Words>442</Words>
  <Application>Microsoft Office PowerPoint</Application>
  <PresentationFormat>自訂</PresentationFormat>
  <Paragraphs>129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Salesforce Sans</vt:lpstr>
      <vt:lpstr>微軟正黑體</vt:lpstr>
      <vt:lpstr>Arial</vt:lpstr>
      <vt:lpstr>Calibri</vt:lpstr>
      <vt:lpstr>科技 16x9</vt:lpstr>
      <vt:lpstr>Webbit 進階應用</vt:lpstr>
      <vt:lpstr>課程表</vt:lpstr>
      <vt:lpstr>PowerPoint 簡報</vt:lpstr>
      <vt:lpstr>PowerPoint 簡報</vt:lpstr>
      <vt:lpstr>Webbit教育版(離線版)</vt:lpstr>
      <vt:lpstr>Webbit離線教育版新增外掛自訂積木</vt:lpstr>
      <vt:lpstr>載入自訂積木功能</vt:lpstr>
      <vt:lpstr>PowerPoint 簡報</vt:lpstr>
      <vt:lpstr>填入自訂積木連結，點選下拉選單add</vt:lpstr>
      <vt:lpstr>自訂積木簡介：</vt:lpstr>
      <vt:lpstr>PowerPoint 簡報</vt:lpstr>
      <vt:lpstr>姿態辨識：</vt:lpstr>
      <vt:lpstr>智慧開關實作</vt:lpstr>
      <vt:lpstr>智慧開關主要材料</vt:lpstr>
      <vt:lpstr>電線：</vt:lpstr>
      <vt:lpstr>插座外殼切割：</vt:lpstr>
      <vt:lpstr>插座線路改裝：</vt:lpstr>
      <vt:lpstr>接線：</vt:lpstr>
      <vt:lpstr>連接繼電器：</vt:lpstr>
      <vt:lpstr>PowerPoint 簡報</vt:lpstr>
      <vt:lpstr>連接Webbit：</vt:lpstr>
      <vt:lpstr>成品圖：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Webbit進階應用</dc:title>
  <dc:creator>fsm</dc:creator>
  <cp:lastModifiedBy>fsm</cp:lastModifiedBy>
  <cp:revision>144</cp:revision>
  <dcterms:created xsi:type="dcterms:W3CDTF">2019-10-31T06:25:08Z</dcterms:created>
  <dcterms:modified xsi:type="dcterms:W3CDTF">2019-11-13T15:47:44Z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